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i Yang" initials="KY" lastIdx="1" clrIdx="0">
    <p:extLst>
      <p:ext uri="{19B8F6BF-5375-455C-9EA6-DF929625EA0E}">
        <p15:presenceInfo xmlns:p15="http://schemas.microsoft.com/office/powerpoint/2012/main" userId="Kai Yang" providerId="None"/>
      </p:ext>
    </p:extLst>
  </p:cmAuthor>
  <p:cmAuthor id="2" name="Louis Dupe" initials="LD" lastIdx="3" clrIdx="1">
    <p:extLst>
      <p:ext uri="{19B8F6BF-5375-455C-9EA6-DF929625EA0E}">
        <p15:presenceInfo xmlns:p15="http://schemas.microsoft.com/office/powerpoint/2012/main" userId="Louis Dupe" providerId="None"/>
      </p:ext>
    </p:extLst>
  </p:cmAuthor>
  <p:cmAuthor id="3" name="Sharon Davies" initials="SD" lastIdx="1" clrIdx="2">
    <p:extLst>
      <p:ext uri="{19B8F6BF-5375-455C-9EA6-DF929625EA0E}">
        <p15:presenceInfo xmlns:p15="http://schemas.microsoft.com/office/powerpoint/2012/main" userId="Sharon Davies" providerId="None"/>
      </p:ext>
    </p:extLst>
  </p:cmAuthor>
  <p:cmAuthor id="4" name="Greg Flaherty" initials="GF" lastIdx="2" clrIdx="3">
    <p:extLst>
      <p:ext uri="{19B8F6BF-5375-455C-9EA6-DF929625EA0E}">
        <p15:presenceInfo xmlns:p15="http://schemas.microsoft.com/office/powerpoint/2012/main" userId="S::gflaherty@customerdriven.com.au::a8669ca1-5332-4e96-9c5c-9b14a5575bc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ACE6"/>
    <a:srgbClr val="038CD4"/>
    <a:srgbClr val="99ACB9"/>
    <a:srgbClr val="495D6B"/>
    <a:srgbClr val="647F92"/>
    <a:srgbClr val="99A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20CB34-732A-0092-8B28-FEA48CB2EB18}" v="109" dt="2021-01-03T23:51:06.0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67450" autoAdjust="0"/>
  </p:normalViewPr>
  <p:slideViewPr>
    <p:cSldViewPr snapToGrid="0">
      <p:cViewPr varScale="1">
        <p:scale>
          <a:sx n="52" d="100"/>
          <a:sy n="52" d="100"/>
        </p:scale>
        <p:origin x="12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2873B-D4DB-4476-9E4C-25E77B955F7D}" type="datetimeFigureOut">
              <a:rPr lang="en-AU" smtClean="0"/>
              <a:t>4/01/2021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FFF16-7A28-4579-94BA-26874D9543A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660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/>
              <a:t>Discussion:</a:t>
            </a:r>
          </a:p>
          <a:p>
            <a:r>
              <a:rPr lang="en-AU"/>
              <a:t>Vision has moved from x to above – check where this is represented  e.g. website</a:t>
            </a:r>
          </a:p>
          <a:p>
            <a:r>
              <a:rPr lang="en-AU" sz="1800" b="1">
                <a:effectLst/>
                <a:latin typeface="Lato" panose="020F0502020204030203"/>
                <a:ea typeface="Calibri" panose="020F0502020204030204" pitchFamily="34" charset="0"/>
                <a:cs typeface="Calibri" panose="020F0502020204030204" pitchFamily="34" charset="0"/>
              </a:rPr>
              <a:t>@</a:t>
            </a:r>
            <a:endParaRPr lang="en-AU"/>
          </a:p>
          <a:p>
            <a:r>
              <a:rPr lang="en-AU"/>
              <a:t>Brand: Squares – where is this used?</a:t>
            </a:r>
          </a:p>
          <a:p>
            <a:endParaRPr lang="en-AU"/>
          </a:p>
          <a:p>
            <a:r>
              <a:rPr lang="en-AU"/>
              <a:t>Tagline is on email signatures – anywhere else – does this speak to the target markets?</a:t>
            </a:r>
          </a:p>
          <a:p>
            <a:endParaRPr lang="en-AU"/>
          </a:p>
          <a:p>
            <a:r>
              <a:rPr lang="en-AU"/>
              <a:t>Name: customer driven versus customer driven solutions? Any other channels?</a:t>
            </a:r>
          </a:p>
          <a:p>
            <a:endParaRPr lang="en-AU"/>
          </a:p>
          <a:p>
            <a:endParaRPr lang="en-AU"/>
          </a:p>
          <a:p>
            <a:r>
              <a:rPr lang="en-AU"/>
              <a:t>Personality: tone of the brand ….at the moment very official / corporate  / buildings….images aligned to values? </a:t>
            </a:r>
          </a:p>
          <a:p>
            <a:endParaRPr lang="en-AU"/>
          </a:p>
          <a:p>
            <a:endParaRPr lang="en-AU"/>
          </a:p>
          <a:p>
            <a:endParaRPr lang="en-AU"/>
          </a:p>
          <a:p>
            <a:r>
              <a:rPr lang="en-AU"/>
              <a:t>Always on organic social</a:t>
            </a:r>
          </a:p>
          <a:p>
            <a:r>
              <a:rPr lang="en-AU"/>
              <a:t>Content to support EDMs, Always On, Website)</a:t>
            </a:r>
          </a:p>
          <a:p>
            <a:endParaRPr lang="en-AU"/>
          </a:p>
          <a:p>
            <a:r>
              <a:rPr lang="en-AU"/>
              <a:t>Greg: Think Tank. Do Tank.</a:t>
            </a:r>
          </a:p>
          <a:p>
            <a:r>
              <a:rPr lang="en-AU"/>
              <a:t>Think. Do.</a:t>
            </a:r>
          </a:p>
          <a:p>
            <a:endParaRPr lang="en-AU"/>
          </a:p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FFF16-7A28-4579-94BA-26874D954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595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A38FE-67BF-4074-B913-7A40558F4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34B65-EC68-401F-B3EB-2155B35AE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788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13CFFA-FE18-446D-927F-69AA7473C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84B381-82A7-45AD-934F-6F295639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917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ADB5F-25BA-488C-8A9C-EDA43B375C55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696D-C74A-4DFF-958F-3655E3C3C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96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35BE1-BB1E-4707-8B80-DC0D4D403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2364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41D86-ED3B-4616-A936-FCF31783D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EA3ED5-A2B7-4F4A-A1E7-23F0FC5A0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95D6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133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09215-8186-4E5D-8F83-4E617966A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7AF0D9-8419-46F7-AE40-9B5E7B3AAC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D073EDB-B367-438D-8C7F-950D506E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48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9AE41-9094-4D40-9F58-893F59519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D3E4A5-E5B3-4454-9581-926E27375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13141-CDAF-4E6B-8C1D-B0B2A4E9BC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A88A0-B630-47BB-9594-64E3DECF9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3AF6BAC-3F3B-4B54-8B53-154A352C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917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39F0943-8886-43DC-AE07-77B41A775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278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50E7-D197-413B-8A52-79F526425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B0DD4-49FE-4A54-9ED8-F6EDD1FEA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09CA8-9F59-4DD6-B7D0-309F113B5B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6053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FD114-8986-4B61-9293-5A3A7ABF2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343F98-0B39-4E18-ACF7-0518EBE4AB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9568D-2E1A-4400-8116-11F612BBF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72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A109767-B9D1-4790-ADB5-2D475732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96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500">
                <a:solidFill>
                  <a:srgbClr val="038CD4"/>
                </a:solidFill>
                <a:latin typeface="+mj-lt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1909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60A42-3515-4639-8FFC-1D46C974DA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4000">
                <a:solidFill>
                  <a:srgbClr val="038CD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8546FE-86B1-4625-9EC0-5BCA45E88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41BC63-E071-4E46-9CD7-CCC67D130102}"/>
              </a:ext>
            </a:extLst>
          </p:cNvPr>
          <p:cNvCxnSpPr/>
          <p:nvPr userDrawn="1"/>
        </p:nvCxnSpPr>
        <p:spPr>
          <a:xfrm>
            <a:off x="0" y="6622097"/>
            <a:ext cx="12192000" cy="0"/>
          </a:xfrm>
          <a:prstGeom prst="line">
            <a:avLst/>
          </a:prstGeom>
          <a:ln w="57150">
            <a:solidFill>
              <a:srgbClr val="038C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061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B9DD5B-2235-4272-A68D-C77DEC0B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8224FE-6C2C-4BA5-A27E-B54CB52BE2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58D210F-38D7-4DB7-8294-47780ADEC11E}"/>
              </a:ext>
            </a:extLst>
          </p:cNvPr>
          <p:cNvSpPr txBox="1">
            <a:spLocks/>
          </p:cNvSpPr>
          <p:nvPr userDrawn="1"/>
        </p:nvSpPr>
        <p:spPr>
          <a:xfrm>
            <a:off x="9129045" y="6655302"/>
            <a:ext cx="3062955" cy="1931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9AEB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800" i="1"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Commercial-in-confidence © Customer Driven Solutions Pty Ltd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96EA96-C387-42A7-9565-2ED5CB18426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6263640"/>
            <a:ext cx="1764523" cy="23844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9C9A44-7A55-4DBA-A0FB-E1CA717A8AAA}"/>
              </a:ext>
            </a:extLst>
          </p:cNvPr>
          <p:cNvCxnSpPr/>
          <p:nvPr userDrawn="1"/>
        </p:nvCxnSpPr>
        <p:spPr>
          <a:xfrm>
            <a:off x="0" y="6625379"/>
            <a:ext cx="12192000" cy="0"/>
          </a:xfrm>
          <a:prstGeom prst="line">
            <a:avLst/>
          </a:prstGeom>
          <a:ln w="57150">
            <a:solidFill>
              <a:srgbClr val="038C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94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5" r:id="rId8"/>
    <p:sldLayoutId id="2147483659" r:id="rId9"/>
    <p:sldLayoutId id="2147483658" r:id="rId10"/>
    <p:sldLayoutId id="2147483661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rgbClr val="038CD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stomerdriven.com.a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hyperlink" Target="http://www.linkedin.com/company/customerdrivensolutions/" TargetMode="External"/><Relationship Id="rId5" Type="http://schemas.openxmlformats.org/officeDocument/2006/relationships/image" Target="../media/image4.png"/><Relationship Id="rId10" Type="http://schemas.openxmlformats.org/officeDocument/2006/relationships/hyperlink" Target="https://twitter.com/driven_customer" TargetMode="External"/><Relationship Id="rId4" Type="http://schemas.openxmlformats.org/officeDocument/2006/relationships/image" Target="../media/image3.png"/><Relationship Id="rId9" Type="http://schemas.openxmlformats.org/officeDocument/2006/relationships/hyperlink" Target="mailto:contact@customerdriven.com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89531"/>
              </p:ext>
            </p:extLst>
          </p:nvPr>
        </p:nvGraphicFramePr>
        <p:xfrm>
          <a:off x="424369" y="635182"/>
          <a:ext cx="10745379" cy="597182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19548">
                  <a:extLst>
                    <a:ext uri="{9D8B030D-6E8A-4147-A177-3AD203B41FA5}">
                      <a16:colId xmlns:a16="http://schemas.microsoft.com/office/drawing/2014/main" val="2919541028"/>
                    </a:ext>
                  </a:extLst>
                </a:gridCol>
                <a:gridCol w="9125831">
                  <a:extLst>
                    <a:ext uri="{9D8B030D-6E8A-4147-A177-3AD203B41FA5}">
                      <a16:colId xmlns:a16="http://schemas.microsoft.com/office/drawing/2014/main" val="1452196743"/>
                    </a:ext>
                  </a:extLst>
                </a:gridCol>
              </a:tblGrid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Vision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16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Asia Pacific’s most Trusted Advisor in Customer Experience and Service Operations</a:t>
                      </a:r>
                      <a:endParaRPr lang="en-US" sz="1600" i="0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429484"/>
                  </a:ext>
                </a:extLst>
              </a:tr>
              <a:tr h="9361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Values</a:t>
                      </a:r>
                      <a:endParaRPr lang="en-US" sz="1200" b="1" kern="1200" dirty="0">
                        <a:solidFill>
                          <a:srgbClr val="FF0000"/>
                        </a:solidFill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795460"/>
                  </a:ext>
                </a:extLst>
              </a:tr>
              <a:tr h="17870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Brand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405354"/>
                  </a:ext>
                </a:extLst>
              </a:tr>
              <a:tr h="468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Tagline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Creating Customer Experience Heroes</a:t>
                      </a:r>
                      <a:endParaRPr lang="en-US" sz="1200" i="1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05569"/>
                  </a:ext>
                </a:extLst>
              </a:tr>
              <a:tr h="4756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Positioning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Everyone in the team at Customer Driven solutions have been accountable for delivering results within some of the most reputable Australian businesses. Our team are highly experienced practitioners.</a:t>
                      </a:r>
                      <a:endParaRPr lang="en-US" sz="1000" i="1" kern="1200" dirty="0">
                        <a:solidFill>
                          <a:schemeClr val="tx1"/>
                        </a:solidFill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3669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Services</a:t>
                      </a:r>
                      <a:endParaRPr lang="en-US" sz="1400" b="1" dirty="0">
                        <a:effectLst/>
                        <a:latin typeface="Leelawadee"/>
                        <a:ea typeface="Arial Unicode MS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Customer Management Consulting; Knowledge Management; Training and </a:t>
                      </a:r>
                      <a:r>
                        <a:rPr lang="en-US" sz="1200" i="0" kern="1200" dirty="0" err="1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Organisational</a:t>
                      </a:r>
                      <a:r>
                        <a:rPr lang="en-US" sz="1200" i="0" kern="1200" dirty="0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 Development, Contact Centre </a:t>
                      </a:r>
                      <a:r>
                        <a:rPr lang="en-US" sz="1200" i="0" kern="1200" dirty="0" err="1">
                          <a:solidFill>
                            <a:schemeClr val="tx1"/>
                          </a:solidFill>
                          <a:effectLst/>
                          <a:latin typeface="Leelawadee"/>
                          <a:ea typeface="+mn-ea"/>
                          <a:cs typeface="Leelawadee"/>
                        </a:rPr>
                        <a:t>Optimisation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61753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Leelawadee"/>
                          <a:cs typeface="Leelawadee"/>
                        </a:rPr>
                        <a:t>Purpose</a:t>
                      </a:r>
                      <a:endParaRPr lang="en-US" sz="1400" b="1" dirty="0">
                        <a:effectLst/>
                        <a:latin typeface="Leelawadee"/>
                        <a:ea typeface="Arial Unicode MS" panose="020B0604020202020204" pitchFamily="34" charset="-128"/>
                        <a:cs typeface="Leelawadee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 create Customer Experience Heroes</a:t>
                      </a:r>
                      <a:endParaRPr lang="en-US" sz="1200" i="1" kern="1200" dirty="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068505"/>
                  </a:ext>
                </a:extLst>
              </a:tr>
              <a:tr h="584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Leelawadee"/>
                          <a:ea typeface="Arial Unicode MS"/>
                          <a:cs typeface="Leelawadee"/>
                        </a:rPr>
                        <a:t>Channels</a:t>
                      </a: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29597"/>
                  </a:ext>
                </a:extLst>
              </a:tr>
              <a:tr h="430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400" b="1">
                        <a:effectLst/>
                        <a:latin typeface="Leelawadee" panose="020B0502040204020203" pitchFamily="34" charset="-34"/>
                        <a:ea typeface="Arial Unicode MS" panose="020B0604020202020204" pitchFamily="34" charset="-128"/>
                        <a:cs typeface="Leelawadee" panose="020B0502040204020203" pitchFamily="34" charset="-34"/>
                      </a:endParaRPr>
                    </a:p>
                  </a:txBody>
                  <a:tcPr marL="79466" marR="79466" marT="39733" marB="39733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2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rgbClr val="00C7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9798008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1563" y="145865"/>
            <a:ext cx="6606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>
                <a:solidFill>
                  <a:schemeClr val="accent1"/>
                </a:solidFill>
                <a:latin typeface="Leelawadee" panose="020B0502040204020203" pitchFamily="34" charset="-34"/>
                <a:ea typeface="Arial Unicode MS" panose="020B0604020202020204" pitchFamily="34" charset="-128"/>
                <a:cs typeface="Leelawadee" panose="020B0502040204020203" pitchFamily="34" charset="-34"/>
              </a:rPr>
              <a:t>Brand Positioning 2020: Messaging House</a:t>
            </a:r>
            <a:endParaRPr lang="en-US" sz="2200" b="1">
              <a:solidFill>
                <a:schemeClr val="accent1"/>
              </a:solidFill>
              <a:latin typeface="Leelawadee" panose="020B0502040204020203" pitchFamily="34" charset="-34"/>
              <a:ea typeface="Arial Unicode MS" panose="020B0604020202020204" pitchFamily="34" charset="-128"/>
              <a:cs typeface="Leelawadee" panose="020B0502040204020203" pitchFamily="34" charset="-3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30CC6F-A736-44F4-A463-B4A37213F5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089" y="2125610"/>
            <a:ext cx="2557105" cy="4029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8E579E-6969-4925-B226-ED58E45C8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209" y="2677033"/>
            <a:ext cx="1719840" cy="10464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AD985CC-5782-48C1-BC68-0A90061A0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9093" y="2150498"/>
            <a:ext cx="2196445" cy="3238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A33F8F-505D-4D90-B470-2D7A6E49E6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8433" y="2941977"/>
            <a:ext cx="2698914" cy="7191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FBC59B9-82AC-4420-BDB5-74818397FD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5582" y="2159127"/>
            <a:ext cx="2599658" cy="1519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AB4CBC7-B874-4E52-88EF-1F28C25D60CD}"/>
              </a:ext>
            </a:extLst>
          </p:cNvPr>
          <p:cNvSpPr txBox="1"/>
          <p:nvPr/>
        </p:nvSpPr>
        <p:spPr>
          <a:xfrm rot="-10800000" flipH="1" flipV="1">
            <a:off x="12192000" y="796990"/>
            <a:ext cx="11568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>
                <a:solidFill>
                  <a:srgbClr val="FF0000"/>
                </a:solidFill>
              </a:rPr>
              <a:t>Confirm Messaging House so consistent across mediums with Greg,  Pete and Louis: focus on tagline / positioning</a:t>
            </a:r>
          </a:p>
        </p:txBody>
      </p:sp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9D367B75-438A-434F-AA5E-718C82E59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468670"/>
              </p:ext>
            </p:extLst>
          </p:nvPr>
        </p:nvGraphicFramePr>
        <p:xfrm>
          <a:off x="1920630" y="5736403"/>
          <a:ext cx="917215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4430">
                  <a:extLst>
                    <a:ext uri="{9D8B030D-6E8A-4147-A177-3AD203B41FA5}">
                      <a16:colId xmlns:a16="http://schemas.microsoft.com/office/drawing/2014/main" val="293382609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1447238092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3962591035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3231929135"/>
                    </a:ext>
                  </a:extLst>
                </a:gridCol>
                <a:gridCol w="1834430">
                  <a:extLst>
                    <a:ext uri="{9D8B030D-6E8A-4147-A177-3AD203B41FA5}">
                      <a16:colId xmlns:a16="http://schemas.microsoft.com/office/drawing/2014/main" val="636700425"/>
                    </a:ext>
                  </a:extLst>
                </a:gridCol>
              </a:tblGrid>
              <a:tr h="402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1300 724 524</a:t>
                      </a:r>
                      <a:endParaRPr lang="en-AU" sz="7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  <a:hlinkClick r:id="rId8"/>
                        </a:rPr>
                        <a:t>www.customerdriven.com.au</a:t>
                      </a:r>
                      <a:r>
                        <a:rPr lang="en-US" sz="8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 </a:t>
                      </a:r>
                      <a:endParaRPr lang="en-AU" sz="8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AU" sz="9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  <a:hlinkClick r:id="rId9"/>
                        </a:rPr>
                        <a:t>contact@customerdriven.com.au</a:t>
                      </a:r>
                      <a:r>
                        <a:rPr lang="en-AU" sz="900" i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+mn-ea"/>
                          <a:cs typeface="Leelawadee" panose="020B0502040204020203" pitchFamily="34" charset="-34"/>
                        </a:rPr>
                        <a:t> </a:t>
                      </a:r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 u="sng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https://twitter.com/driven_customer</a:t>
                      </a:r>
                      <a:endParaRPr lang="en-US" sz="800" i="0" kern="1200">
                        <a:solidFill>
                          <a:schemeClr val="tx1"/>
                        </a:solidFill>
                        <a:effectLst/>
                        <a:latin typeface="Leelawadee" panose="020B0502040204020203" pitchFamily="34" charset="-34"/>
                        <a:ea typeface="+mn-ea"/>
                        <a:cs typeface="Leelawadee" panose="020B0502040204020203" pitchFamily="34" charset="-34"/>
                      </a:endParaRPr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800">
                          <a:hlinkClick r:id="rId11"/>
                        </a:rPr>
                        <a:t>www.linkedin.com/company/customerdrivensolutions/</a:t>
                      </a:r>
                      <a:endParaRPr lang="en-AU" sz="800"/>
                    </a:p>
                    <a:p>
                      <a:pPr algn="l"/>
                      <a:endParaRPr lang="en-AU" sz="80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031262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48260FBD-AE09-4E04-84F4-5058AE0BB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512613"/>
              </p:ext>
            </p:extLst>
          </p:nvPr>
        </p:nvGraphicFramePr>
        <p:xfrm>
          <a:off x="1631239" y="1130742"/>
          <a:ext cx="917215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692">
                  <a:extLst>
                    <a:ext uri="{9D8B030D-6E8A-4147-A177-3AD203B41FA5}">
                      <a16:colId xmlns:a16="http://schemas.microsoft.com/office/drawing/2014/main" val="1139871144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426955172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744231294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1895832248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2629386405"/>
                    </a:ext>
                  </a:extLst>
                </a:gridCol>
                <a:gridCol w="1528692">
                  <a:extLst>
                    <a:ext uri="{9D8B030D-6E8A-4147-A177-3AD203B41FA5}">
                      <a16:colId xmlns:a16="http://schemas.microsoft.com/office/drawing/2014/main" val="954497518"/>
                    </a:ext>
                  </a:extLst>
                </a:gridCol>
              </a:tblGrid>
              <a:tr h="796968"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Get Shit Done 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No dickheads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Have fun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Don’t piss before your pants are down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Seek to understand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kern="1200">
                          <a:solidFill>
                            <a:schemeClr val="tx1"/>
                          </a:solidFill>
                          <a:effectLst/>
                          <a:latin typeface="Leelawadee" panose="020B0502040204020203" pitchFamily="34" charset="-34"/>
                          <a:ea typeface="Arial Unicode MS" panose="020B0604020202020204" pitchFamily="34" charset="-128"/>
                          <a:cs typeface="Leelawadee" panose="020B0502040204020203" pitchFamily="34" charset="-34"/>
                        </a:rPr>
                        <a:t>Know your worth</a:t>
                      </a:r>
                    </a:p>
                    <a:p>
                      <a:pPr marL="171450" indent="-171450" algn="ctr">
                        <a:buFont typeface="Wingdings" panose="05000000000000000000" pitchFamily="2" charset="2"/>
                        <a:buChar char="§"/>
                      </a:pPr>
                      <a:endParaRPr lang="en-AU" sz="12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125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541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er Driven Branding">
      <a:dk1>
        <a:srgbClr val="3A3A3A"/>
      </a:dk1>
      <a:lt1>
        <a:srgbClr val="FFFFFF"/>
      </a:lt1>
      <a:dk2>
        <a:srgbClr val="495D6B"/>
      </a:dk2>
      <a:lt2>
        <a:srgbClr val="FFFFFF"/>
      </a:lt2>
      <a:accent1>
        <a:srgbClr val="038CD4"/>
      </a:accent1>
      <a:accent2>
        <a:srgbClr val="FC600E"/>
      </a:accent2>
      <a:accent3>
        <a:srgbClr val="495D6B"/>
      </a:accent3>
      <a:accent4>
        <a:srgbClr val="B4E4FE"/>
      </a:accent4>
      <a:accent5>
        <a:srgbClr val="637C90"/>
      </a:accent5>
      <a:accent6>
        <a:srgbClr val="99AEBA"/>
      </a:accent6>
      <a:hlink>
        <a:srgbClr val="0066CC"/>
      </a:hlink>
      <a:folHlink>
        <a:srgbClr val="01466B"/>
      </a:folHlink>
    </a:clrScheme>
    <a:fontScheme name="Custom 1">
      <a:majorFont>
        <a:latin typeface="Robo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699CD065317A42BD2D7C13933DE58B" ma:contentTypeVersion="11" ma:contentTypeDescription="Create a new document." ma:contentTypeScope="" ma:versionID="47ea3680890c256e728361beda3de90f">
  <xsd:schema xmlns:xsd="http://www.w3.org/2001/XMLSchema" xmlns:xs="http://www.w3.org/2001/XMLSchema" xmlns:p="http://schemas.microsoft.com/office/2006/metadata/properties" xmlns:ns2="8e5a3672-7fa2-442e-8ecb-f98e952b3010" xmlns:ns3="69a528e4-5df2-41c0-a8a4-30cc17ce4288" targetNamespace="http://schemas.microsoft.com/office/2006/metadata/properties" ma:root="true" ma:fieldsID="9886c8f73c84a9f5fc8d8bdb62d5b1f2" ns2:_="" ns3:_="">
    <xsd:import namespace="8e5a3672-7fa2-442e-8ecb-f98e952b3010"/>
    <xsd:import namespace="69a528e4-5df2-41c0-a8a4-30cc17ce428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5a3672-7fa2-442e-8ecb-f98e952b301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a528e4-5df2-41c0-a8a4-30cc17ce4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e5a3672-7fa2-442e-8ecb-f98e952b3010">
      <UserInfo>
        <DisplayName>Louis Dupe</DisplayName>
        <AccountId>17</AccountId>
        <AccountType/>
      </UserInfo>
      <UserInfo>
        <DisplayName>Peter Trowbridge</DisplayName>
        <AccountId>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6B2CC8B-44EF-4DB7-BBAF-73CE3C0A97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FB5D3D-CB1D-41FD-A306-B15BA6AF4765}">
  <ds:schemaRefs>
    <ds:schemaRef ds:uri="69a528e4-5df2-41c0-a8a4-30cc17ce4288"/>
    <ds:schemaRef ds:uri="8e5a3672-7fa2-442e-8ecb-f98e952b301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DF87A25-4A67-4028-A26C-B03A9DCCE063}">
  <ds:schemaRefs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8e5a3672-7fa2-442e-8ecb-f98e952b3010"/>
    <ds:schemaRef ds:uri="69a528e4-5df2-41c0-a8a4-30cc17ce4288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263</Words>
  <Application>Microsoft Office PowerPoint</Application>
  <PresentationFormat>Widescreen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Lato</vt:lpstr>
      <vt:lpstr>Leelawadee</vt:lpstr>
      <vt:lpstr>Roboto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</dc:title>
  <dc:creator>Sharon Davies</dc:creator>
  <cp:lastModifiedBy>Sharon Davies</cp:lastModifiedBy>
  <cp:revision>10</cp:revision>
  <dcterms:created xsi:type="dcterms:W3CDTF">2020-08-20T23:08:52Z</dcterms:created>
  <dcterms:modified xsi:type="dcterms:W3CDTF">2021-01-03T23:53:03Z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0x0101000F699CD065317A42BD2D7C13933DE58B</vt:lpwstr>
  </property>
</Properties>
</file>